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20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26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87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93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65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13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45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08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40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68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9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56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F319-9F09-45AC-8794-495B2329A3FC}" type="datetimeFigureOut">
              <a:rPr lang="de-DE" smtClean="0"/>
              <a:t>02.05.2017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23A9-A5E9-4C32-9163-711B90A80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91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koleforeningen.org/eftersko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eforeningen.org/media/46824/elevstoette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koleforeningen.org/media/253100/efterskoleophold-inform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koleforeningen.org/media/46818/ansoegningsskema-efterskole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Efterskoleophold</a:t>
            </a:r>
            <a:r>
              <a:rPr lang="de-DE" dirty="0" smtClean="0"/>
              <a:t> 2017-2018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892184"/>
            <a:ext cx="9144000" cy="1655762"/>
          </a:xfrm>
        </p:spPr>
        <p:txBody>
          <a:bodyPr/>
          <a:lstStyle/>
          <a:p>
            <a:r>
              <a:rPr lang="de-DE" dirty="0"/>
              <a:t>FAQ</a:t>
            </a:r>
          </a:p>
        </p:txBody>
      </p:sp>
      <p:pic>
        <p:nvPicPr>
          <p:cNvPr id="1026" name="Picture 2" descr="http://www.skoleforeningen.org/media/282831/skoleforeningen-logo-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5200650"/>
            <a:ext cx="58102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9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Hvor</a:t>
            </a:r>
            <a:r>
              <a:rPr lang="de-DE" dirty="0"/>
              <a:t> </a:t>
            </a:r>
            <a:r>
              <a:rPr lang="de-DE" dirty="0" err="1"/>
              <a:t>finder</a:t>
            </a:r>
            <a:r>
              <a:rPr lang="de-DE" dirty="0"/>
              <a:t> </a:t>
            </a:r>
            <a:r>
              <a:rPr lang="de-DE" dirty="0" err="1"/>
              <a:t>jeg</a:t>
            </a:r>
            <a:r>
              <a:rPr lang="de-DE" dirty="0"/>
              <a:t> </a:t>
            </a:r>
            <a:r>
              <a:rPr lang="de-DE" dirty="0" err="1"/>
              <a:t>informationer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3900" y="18168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hlinkClick r:id="rId2"/>
              </a:rPr>
              <a:t>www.skoleforeningen.org/efterskole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Her </a:t>
            </a:r>
            <a:r>
              <a:rPr lang="de-DE" dirty="0" err="1"/>
              <a:t>finder</a:t>
            </a:r>
            <a:r>
              <a:rPr lang="de-DE" dirty="0"/>
              <a:t> du alle </a:t>
            </a:r>
            <a:r>
              <a:rPr lang="de-DE" dirty="0" err="1"/>
              <a:t>informationer</a:t>
            </a:r>
            <a:r>
              <a:rPr lang="de-DE" dirty="0"/>
              <a:t> </a:t>
            </a:r>
            <a:r>
              <a:rPr lang="de-DE" dirty="0" err="1"/>
              <a:t>detaljeret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St</a:t>
            </a:r>
            <a:r>
              <a:rPr lang="da-DK" dirty="0" err="1"/>
              <a:t>øtte</a:t>
            </a:r>
            <a:r>
              <a:rPr lang="da-DK" dirty="0"/>
              <a:t>, retningslinjer, krav til fag og eksamen, andre legater, skemaer og oversigter..</a:t>
            </a:r>
            <a:endParaRPr lang="de-DE" dirty="0"/>
          </a:p>
        </p:txBody>
      </p:sp>
      <p:pic>
        <p:nvPicPr>
          <p:cNvPr id="2050" name="Picture 2" descr="http://www.skoleforeningen.org/media/282831/skoleforeningen-logo-6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65125"/>
            <a:ext cx="2647950" cy="53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3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”To do” / ”To know” - liste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50910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b="1" cap="all" dirty="0"/>
              <a:t>1. KAN VI FÅ ØKONOMISK STØTTE VED SKOLEFORENINGEN?</a:t>
            </a:r>
          </a:p>
          <a:p>
            <a:pPr marL="0" indent="0">
              <a:buNone/>
            </a:pPr>
            <a:r>
              <a:rPr lang="da-DK" dirty="0"/>
              <a:t>Nej - Hvis forældre og eller elev er danske statsborger eller hvis en eller begge forældre har lønnet indkomst i Danmark, kan der ikke søges støtte ved Skoleforeningen, da der gives dansk statsstøtte. Dette kører via efterskolen, som eleven er optaget på.</a:t>
            </a:r>
          </a:p>
          <a:p>
            <a:pPr marL="0" indent="0">
              <a:buNone/>
            </a:pPr>
            <a:r>
              <a:rPr lang="da-DK" dirty="0"/>
              <a:t>Ja - Hvis familien ikke har ret til statsstøtte i Danmark, kan de få støtte fra Skoleforeningen. Udfyld ansøgningsskemaet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cap="all" dirty="0"/>
              <a:t>2. SKAL VI UDFYLDE DISPENSATIONSANSØGNING?</a:t>
            </a:r>
          </a:p>
          <a:p>
            <a:pPr marL="0" indent="0">
              <a:buNone/>
            </a:pPr>
            <a:r>
              <a:rPr lang="da-DK" dirty="0"/>
              <a:t>Ja - Hvis eleven ved efterskoleopholdets begyndelse ikke har opfyldt skolepligten skal der udfyldes en dispensationsansøgning. Denne skal både forældre og skolelederen på elevens fællesskole udfylde og underskrive.</a:t>
            </a:r>
          </a:p>
          <a:p>
            <a:pPr marL="0" indent="0">
              <a:buNone/>
            </a:pPr>
            <a:r>
              <a:rPr lang="da-DK" dirty="0"/>
              <a:t>Nej – hvis eleven ved efterskoleopholdets begyndelse har opfyldt skolepligten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cap="all" dirty="0"/>
              <a:t> 3. SKAL VI TIL EN SAMTALE MED SKOLELEDEREN PÅ ELEVENS FÆLLESSKOLE?</a:t>
            </a:r>
          </a:p>
          <a:p>
            <a:pPr marL="0" indent="0">
              <a:buNone/>
            </a:pPr>
            <a:r>
              <a:rPr lang="da-DK" dirty="0"/>
              <a:t>Uanset om du er berettiget til økonomiske støtte fra skoleforeningen eller fra Danmark – alle elever, som tager på efterskole, skal inden efterskoleopholdets begyndelse til en samtale med skolelederen på den afgivende fællesskole i Sydslesvig. Denne samtale </a:t>
            </a:r>
            <a:r>
              <a:rPr lang="da-DK" dirty="0" smtClean="0"/>
              <a:t>sikre</a:t>
            </a:r>
            <a:r>
              <a:rPr lang="da-DK" dirty="0"/>
              <a:t>, at elev og forældre bliver informeret om reglerne for genindplacering og fortsat skolegang i Sydslesvig efter efterskoleopholdet</a:t>
            </a:r>
            <a:r>
              <a:rPr lang="da-DK"/>
              <a:t>! </a:t>
            </a:r>
            <a:endParaRPr lang="da-DK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2" descr="http://www.skoleforeningen.org/media/282831/skoleforeningen-logo-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65125"/>
            <a:ext cx="2647950" cy="53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5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Økonomisk støtte til efterskoleophold</a:t>
            </a:r>
            <a:br>
              <a:rPr lang="da-DK" sz="3600" dirty="0"/>
            </a:br>
            <a:r>
              <a:rPr lang="da-DK" sz="3600" dirty="0"/>
              <a:t>Hvordan beregnes støtten?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Støtten beregnes ud fra indkomstdokumentation fra forrige kalenderår (</a:t>
            </a:r>
            <a:r>
              <a:rPr lang="da-DK" dirty="0" err="1"/>
              <a:t>Einkommenssteuerbescheid</a:t>
            </a:r>
            <a:r>
              <a:rPr lang="da-DK" dirty="0"/>
              <a:t>)</a:t>
            </a:r>
          </a:p>
          <a:p>
            <a:r>
              <a:rPr lang="da-DK" dirty="0"/>
              <a:t>Det er </a:t>
            </a:r>
            <a:r>
              <a:rPr lang="da-DK" u="sng" dirty="0"/>
              <a:t>husstandens</a:t>
            </a:r>
            <a:r>
              <a:rPr lang="da-DK" dirty="0"/>
              <a:t> indkomst, som tæller. Hvis eleven bor med mor og mors partner (som ikke er elevens far), så er det mor og partners indkomst, som tæller (og ikke farens). </a:t>
            </a:r>
          </a:p>
          <a:p>
            <a:r>
              <a:rPr lang="da-DK" dirty="0"/>
              <a:t>Hvis der er hjemmeboende søskende i husstanden, så gives der søskendemoderation (ca. 4500 Euro pr. barn)</a:t>
            </a:r>
          </a:p>
          <a:p>
            <a:endParaRPr lang="da-DK" dirty="0"/>
          </a:p>
          <a:p>
            <a:r>
              <a:rPr lang="da-DK" dirty="0"/>
              <a:t>Eksempel – se næste side</a:t>
            </a:r>
            <a:endParaRPr lang="de-DE" dirty="0"/>
          </a:p>
        </p:txBody>
      </p:sp>
      <p:pic>
        <p:nvPicPr>
          <p:cNvPr id="4" name="Picture 2" descr="http://www.skoleforeningen.org/media/282831/skoleforeningen-logo-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65125"/>
            <a:ext cx="2647950" cy="53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6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Eksempel: beregning af støtte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310934"/>
              </p:ext>
            </p:extLst>
          </p:nvPr>
        </p:nvGraphicFramePr>
        <p:xfrm>
          <a:off x="838199" y="1825625"/>
          <a:ext cx="89740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7008">
                  <a:extLst>
                    <a:ext uri="{9D8B030D-6E8A-4147-A177-3AD203B41FA5}">
                      <a16:colId xmlns:a16="http://schemas.microsoft.com/office/drawing/2014/main" val="804910944"/>
                    </a:ext>
                  </a:extLst>
                </a:gridCol>
                <a:gridCol w="2368062">
                  <a:extLst>
                    <a:ext uri="{9D8B030D-6E8A-4147-A177-3AD203B41FA5}">
                      <a16:colId xmlns:a16="http://schemas.microsoft.com/office/drawing/2014/main" val="336708424"/>
                    </a:ext>
                  </a:extLst>
                </a:gridCol>
                <a:gridCol w="386862">
                  <a:extLst>
                    <a:ext uri="{9D8B030D-6E8A-4147-A177-3AD203B41FA5}">
                      <a16:colId xmlns:a16="http://schemas.microsoft.com/office/drawing/2014/main" val="4280307804"/>
                    </a:ext>
                  </a:extLst>
                </a:gridCol>
                <a:gridCol w="1732084">
                  <a:extLst>
                    <a:ext uri="{9D8B030D-6E8A-4147-A177-3AD203B41FA5}">
                      <a16:colId xmlns:a16="http://schemas.microsoft.com/office/drawing/2014/main" val="423318200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da-DK" dirty="0"/>
                        <a:t>Efterskoleophold i 2017-2018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149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a-DK" dirty="0"/>
                        <a:t>Samlet indkomst i husstanden i 2015 (ifølge </a:t>
                      </a:r>
                      <a:r>
                        <a:rPr lang="da-DK" dirty="0" err="1"/>
                        <a:t>Eink.St.Bescheid</a:t>
                      </a:r>
                      <a:r>
                        <a:rPr lang="da-DK" dirty="0"/>
                        <a:t>):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51.000 Euro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2148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a-DK" dirty="0"/>
                        <a:t>1 hjemmeboende bror, søskendemoderation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- 4500 Euro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57985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a-DK" dirty="0"/>
                        <a:t>Indkomst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u="sng" dirty="0"/>
                        <a:t>46.500 Euro</a:t>
                      </a:r>
                      <a:endParaRPr lang="de-DE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65131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a-DK" dirty="0"/>
                        <a:t>Støtte: 158 Euro x 42 uger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6636 Euro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13863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a-DK" dirty="0"/>
                        <a:t>Egenbetaling for efterskoleophold 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u="sng" dirty="0"/>
                        <a:t>Ca. 6500 Euro</a:t>
                      </a:r>
                      <a:endParaRPr lang="de-DE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892421"/>
                  </a:ext>
                </a:extLst>
              </a:tr>
            </a:tbl>
          </a:graphicData>
        </a:graphic>
      </p:graphicFrame>
      <p:pic>
        <p:nvPicPr>
          <p:cNvPr id="4" name="Picture 2" descr="http://www.skoleforeningen.org/media/282831/skoleforeningen-logo-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65125"/>
            <a:ext cx="2647950" cy="53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1035748" y="4798111"/>
            <a:ext cx="82088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Tabellen </a:t>
            </a:r>
            <a:r>
              <a:rPr lang="de-DE" sz="2400" dirty="0" err="1"/>
              <a:t>over</a:t>
            </a:r>
            <a:r>
              <a:rPr lang="de-DE" sz="2400" dirty="0"/>
              <a:t> </a:t>
            </a:r>
            <a:r>
              <a:rPr lang="de-DE" sz="2400" dirty="0" err="1"/>
              <a:t>støttesatser</a:t>
            </a:r>
            <a:r>
              <a:rPr lang="de-DE" sz="2400" dirty="0"/>
              <a:t> </a:t>
            </a:r>
            <a:r>
              <a:rPr lang="de-DE" sz="2400" dirty="0" err="1"/>
              <a:t>findes</a:t>
            </a:r>
            <a:r>
              <a:rPr lang="de-DE" sz="2400" dirty="0"/>
              <a:t> her:</a:t>
            </a:r>
          </a:p>
          <a:p>
            <a:r>
              <a:rPr lang="de-DE" sz="2400" dirty="0">
                <a:hlinkClick r:id="rId3"/>
              </a:rPr>
              <a:t>http://www.skoleforeningen.org/media/46824/elevstoette.pdf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432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Retningslinjer vedr. genindplacering i Sydslesvig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Retningslinjerne vedr. genindplacering i Sydslesvig efter endt efterskoleophold findes også på hjemmesiden</a:t>
            </a:r>
          </a:p>
          <a:p>
            <a:endParaRPr lang="da-DK" dirty="0"/>
          </a:p>
          <a:p>
            <a:pPr marL="0" indent="0">
              <a:buNone/>
            </a:pPr>
            <a:r>
              <a:rPr lang="de-DE" sz="2400" dirty="0">
                <a:hlinkClick r:id="rId2"/>
              </a:rPr>
              <a:t>http://www.skoleforeningen.org/media/253100/efterskoleophold-information.pdf</a:t>
            </a:r>
            <a:endParaRPr lang="de-DE" sz="2400" dirty="0"/>
          </a:p>
        </p:txBody>
      </p:sp>
      <p:pic>
        <p:nvPicPr>
          <p:cNvPr id="4" name="Picture 2" descr="http://www.skoleforeningen.org/media/282831/skoleforeningen-logo-6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65125"/>
            <a:ext cx="2647950" cy="53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4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Ansøgningsfrist og andre legater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Ans</a:t>
            </a:r>
            <a:r>
              <a:rPr lang="da-DK" dirty="0"/>
              <a:t>øgningsfristen for støtte ved Skoleforeningen er den 1. maj 2017</a:t>
            </a:r>
          </a:p>
          <a:p>
            <a:r>
              <a:rPr lang="da-DK" dirty="0"/>
              <a:t>Ansøgningsskemaet findes her: </a:t>
            </a:r>
            <a:r>
              <a:rPr lang="da-DK" sz="2000" dirty="0">
                <a:hlinkClick r:id="rId2"/>
              </a:rPr>
              <a:t>http://</a:t>
            </a:r>
            <a:r>
              <a:rPr lang="da-DK" sz="2000" dirty="0" smtClean="0">
                <a:hlinkClick r:id="rId2"/>
              </a:rPr>
              <a:t>www.skoleforeningen.org/media/46818/ansoegningsskema-efterskoler.pdf</a:t>
            </a:r>
            <a:endParaRPr lang="da-DK" sz="2000" dirty="0" smtClean="0"/>
          </a:p>
          <a:p>
            <a:pPr marL="0" indent="0">
              <a:buNone/>
            </a:pPr>
            <a:endParaRPr lang="da-DK" sz="2000" dirty="0"/>
          </a:p>
          <a:p>
            <a:r>
              <a:rPr lang="da-DK" dirty="0"/>
              <a:t>På hjemmesiden henvises der til to andre legater</a:t>
            </a:r>
          </a:p>
          <a:p>
            <a:pPr marL="0" indent="0">
              <a:buNone/>
            </a:pP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- </a:t>
            </a:r>
            <a:r>
              <a:rPr lang="da-DK" sz="2000" cap="all" dirty="0"/>
              <a:t>DEN SØNDERJYDSKE FONDS LEGAT FOR SKOLEHJÆLP TIL DANSKE SYD FOR GRÆNSEN</a:t>
            </a:r>
          </a:p>
          <a:p>
            <a:pPr marL="0" indent="0">
              <a:buNone/>
            </a:pPr>
            <a:r>
              <a:rPr lang="da-DK" sz="2000" cap="all" dirty="0"/>
              <a:t>- Viggo og </a:t>
            </a:r>
            <a:r>
              <a:rPr lang="da-DK" sz="2000" cap="all" dirty="0" err="1"/>
              <a:t>annemarie</a:t>
            </a:r>
            <a:r>
              <a:rPr lang="da-DK" sz="2000" cap="all" dirty="0"/>
              <a:t> </a:t>
            </a:r>
            <a:r>
              <a:rPr lang="da-DK" sz="2000" cap="all" dirty="0" err="1"/>
              <a:t>bønnerups</a:t>
            </a:r>
            <a:r>
              <a:rPr lang="da-DK" sz="2000" cap="all" dirty="0"/>
              <a:t> fond</a:t>
            </a:r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4" name="Picture 2" descr="http://www.skoleforeningen.org/media/282831/skoleforeningen-logo-6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65125"/>
            <a:ext cx="2647950" cy="53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6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Kontakt Rejsekontoret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Dansk </a:t>
            </a:r>
            <a:r>
              <a:rPr lang="de-DE" dirty="0" err="1"/>
              <a:t>Skoleforening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Sydslesvig</a:t>
            </a:r>
            <a:r>
              <a:rPr lang="de-DE" dirty="0"/>
              <a:t> e.V. </a:t>
            </a:r>
            <a:br>
              <a:rPr lang="de-DE" dirty="0"/>
            </a:br>
            <a:r>
              <a:rPr lang="de-DE" dirty="0" err="1"/>
              <a:t>Südergraben</a:t>
            </a:r>
            <a:r>
              <a:rPr lang="de-DE" dirty="0"/>
              <a:t> 36 · 24937 Flensburg · +49 (0) 461 5047 401 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Sally.Flindt-Hansen@skoleforeningen.org</a:t>
            </a:r>
            <a:br>
              <a:rPr lang="de-DE" dirty="0"/>
            </a:br>
            <a:endParaRPr lang="de-DE" cap="all" dirty="0"/>
          </a:p>
          <a:p>
            <a:pPr marL="0" indent="0">
              <a:buNone/>
            </a:pPr>
            <a:r>
              <a:rPr lang="de-DE" cap="all" dirty="0"/>
              <a:t>TRÆFFETID </a:t>
            </a:r>
            <a:r>
              <a:rPr lang="de-DE" cap="all" dirty="0" err="1"/>
              <a:t>personligt</a:t>
            </a:r>
            <a:endParaRPr lang="de-DE" cap="all" dirty="0"/>
          </a:p>
          <a:p>
            <a:pPr marL="0" indent="0">
              <a:buNone/>
            </a:pPr>
            <a:r>
              <a:rPr lang="de-DE" dirty="0" err="1"/>
              <a:t>Mandag-torsdag</a:t>
            </a:r>
            <a:r>
              <a:rPr lang="de-DE" dirty="0"/>
              <a:t> kl. </a:t>
            </a:r>
            <a:r>
              <a:rPr lang="de-DE" dirty="0" smtClean="0"/>
              <a:t>13.00-15:00 </a:t>
            </a:r>
            <a:r>
              <a:rPr lang="de-DE" dirty="0" err="1" smtClean="0"/>
              <a:t>eller</a:t>
            </a:r>
            <a:r>
              <a:rPr lang="de-DE" dirty="0" smtClean="0"/>
              <a:t> </a:t>
            </a:r>
            <a:r>
              <a:rPr lang="de-DE" dirty="0" err="1" smtClean="0"/>
              <a:t>efter</a:t>
            </a:r>
            <a:r>
              <a:rPr lang="de-DE" dirty="0" smtClean="0"/>
              <a:t> </a:t>
            </a:r>
            <a:r>
              <a:rPr lang="de-DE" dirty="0" err="1" smtClean="0"/>
              <a:t>aftale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pic>
        <p:nvPicPr>
          <p:cNvPr id="4" name="Picture 2" descr="http://www.skoleforeningen.org/media/282831/skoleforeningen-logo-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65125"/>
            <a:ext cx="2647950" cy="53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66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369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Efterskoleophold 2017-2018</vt:lpstr>
      <vt:lpstr>Hvor finder jeg informationer</vt:lpstr>
      <vt:lpstr>”To do” / ”To know” - liste</vt:lpstr>
      <vt:lpstr>Økonomisk støtte til efterskoleophold Hvordan beregnes støtten?</vt:lpstr>
      <vt:lpstr>Eksempel: beregning af støtte</vt:lpstr>
      <vt:lpstr>Retningslinjer vedr. genindplacering i Sydslesvig</vt:lpstr>
      <vt:lpstr>Ansøgningsfrist og andre legater</vt:lpstr>
      <vt:lpstr>Spørgsmål?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Efterskoleophold</dc:title>
  <dc:creator>sally flindt-hansen</dc:creator>
  <cp:lastModifiedBy>Jørgen Kühl</cp:lastModifiedBy>
  <cp:revision>9</cp:revision>
  <dcterms:created xsi:type="dcterms:W3CDTF">2017-04-25T06:30:15Z</dcterms:created>
  <dcterms:modified xsi:type="dcterms:W3CDTF">2017-05-02T07:26:15Z</dcterms:modified>
</cp:coreProperties>
</file>